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4645-563C-4CFD-8E10-6B996D227A2B}" type="datetimeFigureOut">
              <a:rPr lang="es-CL" smtClean="0"/>
              <a:pPr/>
              <a:t>08-04-2016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9545-1DFB-43E1-B645-0485D36644B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tif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tif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tif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0" y="-1"/>
            <a:ext cx="9144001" cy="1199609"/>
            <a:chOff x="0" y="-1"/>
            <a:chExt cx="9144001" cy="1199609"/>
          </a:xfrm>
        </p:grpSpPr>
        <p:grpSp>
          <p:nvGrpSpPr>
            <p:cNvPr id="14" name="13 Grupo"/>
            <p:cNvGrpSpPr/>
            <p:nvPr/>
          </p:nvGrpSpPr>
          <p:grpSpPr>
            <a:xfrm>
              <a:off x="0" y="1"/>
              <a:ext cx="9144001" cy="1196751"/>
              <a:chOff x="0" y="1"/>
              <a:chExt cx="9144001" cy="1196751"/>
            </a:xfrm>
          </p:grpSpPr>
          <p:pic>
            <p:nvPicPr>
              <p:cNvPr id="16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b="7342"/>
              <a:stretch>
                <a:fillRect/>
              </a:stretch>
            </p:blipFill>
            <p:spPr bwMode="auto">
              <a:xfrm>
                <a:off x="1" y="1"/>
                <a:ext cx="9144000" cy="908719"/>
              </a:xfrm>
              <a:prstGeom prst="rect">
                <a:avLst/>
              </a:prstGeom>
              <a:noFill/>
            </p:spPr>
          </p:pic>
          <p:pic>
            <p:nvPicPr>
              <p:cNvPr id="15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81134"/>
              <a:stretch>
                <a:fillRect/>
              </a:stretch>
            </p:blipFill>
            <p:spPr bwMode="auto">
              <a:xfrm>
                <a:off x="0" y="836712"/>
                <a:ext cx="9144000" cy="360040"/>
              </a:xfrm>
              <a:prstGeom prst="rect">
                <a:avLst/>
              </a:prstGeom>
              <a:noFill/>
            </p:spPr>
          </p:pic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30158" t="14143" r="30548" b="58857"/>
            <a:stretch>
              <a:fillRect/>
            </a:stretch>
          </p:blipFill>
          <p:spPr bwMode="auto">
            <a:xfrm>
              <a:off x="5868144" y="-1"/>
              <a:ext cx="3275856" cy="1199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47786" t="61747" r="30423" b="33385"/>
            <a:stretch>
              <a:fillRect/>
            </a:stretch>
          </p:blipFill>
          <p:spPr bwMode="auto">
            <a:xfrm>
              <a:off x="0" y="1"/>
              <a:ext cx="3419872" cy="404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30076" t="13654" r="52214" b="75961"/>
            <a:stretch>
              <a:fillRect/>
            </a:stretch>
          </p:blipFill>
          <p:spPr bwMode="auto">
            <a:xfrm>
              <a:off x="3419872" y="0"/>
              <a:ext cx="2448272" cy="404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21 CuadroTexto"/>
            <p:cNvSpPr txBox="1"/>
            <p:nvPr/>
          </p:nvSpPr>
          <p:spPr>
            <a:xfrm>
              <a:off x="108520" y="472316"/>
              <a:ext cx="575962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L" sz="1300" b="1" dirty="0" smtClean="0"/>
                <a:t>CONVOCATORIA PROYECTOS URBANOS Y ARQUITECTÓNICOS EN EL PATRIMONIO </a:t>
              </a:r>
              <a:endParaRPr lang="es-CL" sz="1300" b="1" dirty="0"/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323528" y="1217280"/>
            <a:ext cx="882047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Nombre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0" y="1217281"/>
          <a:ext cx="9144000" cy="141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840"/>
                <a:gridCol w="6012160"/>
              </a:tblGrid>
              <a:tr h="283926">
                <a:tc>
                  <a:txBody>
                    <a:bodyPr/>
                    <a:lstStyle/>
                    <a:p>
                      <a:r>
                        <a:rPr lang="es-CL" sz="1200" b="1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es-CL" sz="1200" b="1" baseline="0" dirty="0" smtClean="0">
                          <a:solidFill>
                            <a:schemeClr val="tx1"/>
                          </a:solidFill>
                        </a:rPr>
                        <a:t> del representante</a:t>
                      </a:r>
                      <a:endParaRPr lang="es-C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926">
                <a:tc>
                  <a:txBody>
                    <a:bodyPr/>
                    <a:lstStyle/>
                    <a:p>
                      <a:r>
                        <a:rPr lang="es-CL" sz="1200" b="1" dirty="0" smtClean="0">
                          <a:solidFill>
                            <a:schemeClr val="tx1"/>
                          </a:solidFill>
                        </a:rPr>
                        <a:t>Ubicación </a:t>
                      </a:r>
                      <a:endParaRPr lang="es-C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926">
                <a:tc>
                  <a:txBody>
                    <a:bodyPr/>
                    <a:lstStyle/>
                    <a:p>
                      <a:r>
                        <a:rPr lang="es-CL" sz="1200" b="1" dirty="0" smtClean="0">
                          <a:solidFill>
                            <a:schemeClr val="tx1"/>
                          </a:solidFill>
                        </a:rPr>
                        <a:t>Categoría </a:t>
                      </a: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(Según categorías de convocatoria) </a:t>
                      </a:r>
                      <a:endParaRPr lang="es-CL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926">
                <a:tc>
                  <a:txBody>
                    <a:bodyPr/>
                    <a:lstStyle/>
                    <a:p>
                      <a:r>
                        <a:rPr lang="es-CL" sz="1200" b="1" dirty="0" smtClean="0">
                          <a:solidFill>
                            <a:schemeClr val="tx1"/>
                          </a:solidFill>
                        </a:rPr>
                        <a:t>Mandantes</a:t>
                      </a:r>
                      <a:endParaRPr lang="es-C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926">
                <a:tc>
                  <a:txBody>
                    <a:bodyPr/>
                    <a:lstStyle/>
                    <a:p>
                      <a:r>
                        <a:rPr lang="es-CL" sz="1200" b="1" dirty="0" smtClean="0">
                          <a:solidFill>
                            <a:schemeClr val="tx1"/>
                          </a:solidFill>
                        </a:rPr>
                        <a:t>Fecha y monto </a:t>
                      </a: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(Año</a:t>
                      </a:r>
                      <a:r>
                        <a:rPr lang="es-CL" sz="1100" b="0" baseline="0" dirty="0" smtClean="0">
                          <a:solidFill>
                            <a:schemeClr val="tx1"/>
                          </a:solidFill>
                        </a:rPr>
                        <a:t> de ejecución y presupuesto)</a:t>
                      </a:r>
                      <a:endParaRPr lang="es-C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0" y="2636912"/>
          <a:ext cx="91440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79"/>
                <a:gridCol w="2500221"/>
              </a:tblGrid>
              <a:tr h="3528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baseline="0" dirty="0" smtClean="0">
                          <a:solidFill>
                            <a:schemeClr val="tx1"/>
                          </a:solidFill>
                        </a:rPr>
                        <a:t>Fotografía de la situación pre-existente y de su entorno </a:t>
                      </a:r>
                      <a:endParaRPr lang="es-CL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Descripción breve </a:t>
                      </a:r>
                    </a:p>
                    <a:p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Descripción del inmueble o zona patrimonial,</a:t>
                      </a:r>
                      <a:r>
                        <a:rPr lang="es-ES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sus principales valores</a:t>
                      </a:r>
                      <a:r>
                        <a:rPr lang="es-ES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-36512" y="827420"/>
            <a:ext cx="59046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Nombre del Proyecto </a:t>
            </a:r>
            <a:endParaRPr lang="es-CL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24 Grupo"/>
          <p:cNvGrpSpPr/>
          <p:nvPr/>
        </p:nvGrpSpPr>
        <p:grpSpPr>
          <a:xfrm>
            <a:off x="251520" y="6237312"/>
            <a:ext cx="8605286" cy="588351"/>
            <a:chOff x="251520" y="6237312"/>
            <a:chExt cx="8605286" cy="588351"/>
          </a:xfrm>
        </p:grpSpPr>
        <p:pic>
          <p:nvPicPr>
            <p:cNvPr id="1029" name="Picture 5" descr="D:\Downloads\CICOP.LogoOficial.AltRes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52120" y="6237312"/>
              <a:ext cx="755754" cy="588351"/>
            </a:xfrm>
            <a:prstGeom prst="rect">
              <a:avLst/>
            </a:prstGeom>
            <a:noFill/>
          </p:spPr>
        </p:pic>
        <p:pic>
          <p:nvPicPr>
            <p:cNvPr id="1030" name="Picture 6" descr="D:\Downloads\logo_icomoschile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60232" y="6348563"/>
              <a:ext cx="2196574" cy="399045"/>
            </a:xfrm>
            <a:prstGeom prst="rect">
              <a:avLst/>
            </a:prstGeom>
            <a:noFill/>
          </p:spPr>
        </p:pic>
        <p:pic>
          <p:nvPicPr>
            <p:cNvPr id="1031" name="Picture 7" descr="D:\Downloads\LOGO_ACHM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92288" y="6245176"/>
              <a:ext cx="395536" cy="568200"/>
            </a:xfrm>
            <a:prstGeom prst="rect">
              <a:avLst/>
            </a:prstGeom>
            <a:noFill/>
          </p:spPr>
        </p:pic>
        <p:pic>
          <p:nvPicPr>
            <p:cNvPr id="1032" name="Picture 8" descr="D:\Downloads\Logo Institucional Escudo (5)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1520" y="6309320"/>
              <a:ext cx="504056" cy="479322"/>
            </a:xfrm>
            <a:prstGeom prst="rect">
              <a:avLst/>
            </a:prstGeom>
            <a:noFill/>
          </p:spPr>
        </p:pic>
        <p:pic>
          <p:nvPicPr>
            <p:cNvPr id="19" name="18 Imagen" descr="Logo Comisión-2 (2).tif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71600" y="6284168"/>
              <a:ext cx="1473319" cy="457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0" y="1268760"/>
          <a:ext cx="91440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79"/>
                <a:gridCol w="2500221"/>
              </a:tblGrid>
              <a:tr h="489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baseline="0" dirty="0" smtClean="0">
                          <a:solidFill>
                            <a:schemeClr val="tx1"/>
                          </a:solidFill>
                        </a:rPr>
                        <a:t>Imágenes comparativas </a:t>
                      </a:r>
                      <a:endParaRPr lang="es-CL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Criterios de Intervención </a:t>
                      </a:r>
                    </a:p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Principales criterios de intervención empleados,</a:t>
                      </a:r>
                      <a:r>
                        <a:rPr lang="es-ES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el proyecto. </a:t>
                      </a:r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6" name="25 Grupo"/>
          <p:cNvGrpSpPr/>
          <p:nvPr/>
        </p:nvGrpSpPr>
        <p:grpSpPr>
          <a:xfrm>
            <a:off x="251520" y="6237312"/>
            <a:ext cx="8605286" cy="588351"/>
            <a:chOff x="251520" y="6237312"/>
            <a:chExt cx="8605286" cy="588351"/>
          </a:xfrm>
        </p:grpSpPr>
        <p:pic>
          <p:nvPicPr>
            <p:cNvPr id="18" name="Picture 5" descr="D:\Downloads\CICOP.LogoOficial.AltR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52120" y="6237312"/>
              <a:ext cx="755754" cy="588351"/>
            </a:xfrm>
            <a:prstGeom prst="rect">
              <a:avLst/>
            </a:prstGeom>
            <a:noFill/>
          </p:spPr>
        </p:pic>
        <p:pic>
          <p:nvPicPr>
            <p:cNvPr id="19" name="Picture 6" descr="D:\Downloads\logo_icomoschil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0232" y="6348563"/>
              <a:ext cx="2196574" cy="399045"/>
            </a:xfrm>
            <a:prstGeom prst="rect">
              <a:avLst/>
            </a:prstGeom>
            <a:noFill/>
          </p:spPr>
        </p:pic>
        <p:pic>
          <p:nvPicPr>
            <p:cNvPr id="23" name="Picture 7" descr="D:\Downloads\LOGO_ACHM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288" y="6245176"/>
              <a:ext cx="395536" cy="568200"/>
            </a:xfrm>
            <a:prstGeom prst="rect">
              <a:avLst/>
            </a:prstGeom>
            <a:noFill/>
          </p:spPr>
        </p:pic>
        <p:pic>
          <p:nvPicPr>
            <p:cNvPr id="24" name="Picture 8" descr="D:\Downloads\Logo Institucional Escudo (5)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6309320"/>
              <a:ext cx="504056" cy="479322"/>
            </a:xfrm>
            <a:prstGeom prst="rect">
              <a:avLst/>
            </a:prstGeom>
            <a:noFill/>
          </p:spPr>
        </p:pic>
        <p:pic>
          <p:nvPicPr>
            <p:cNvPr id="25" name="24 Imagen" descr="Logo Comisión-2 (2).tif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1600" y="6284168"/>
              <a:ext cx="1473319" cy="457200"/>
            </a:xfrm>
            <a:prstGeom prst="rect">
              <a:avLst/>
            </a:prstGeom>
          </p:spPr>
        </p:pic>
      </p:grpSp>
      <p:grpSp>
        <p:nvGrpSpPr>
          <p:cNvPr id="27" name="26 Grupo"/>
          <p:cNvGrpSpPr/>
          <p:nvPr/>
        </p:nvGrpSpPr>
        <p:grpSpPr>
          <a:xfrm>
            <a:off x="0" y="-1"/>
            <a:ext cx="9144001" cy="1199609"/>
            <a:chOff x="0" y="-1"/>
            <a:chExt cx="9144001" cy="1199609"/>
          </a:xfrm>
        </p:grpSpPr>
        <p:grpSp>
          <p:nvGrpSpPr>
            <p:cNvPr id="28" name="13 Grupo"/>
            <p:cNvGrpSpPr/>
            <p:nvPr/>
          </p:nvGrpSpPr>
          <p:grpSpPr>
            <a:xfrm>
              <a:off x="0" y="1"/>
              <a:ext cx="9144001" cy="1196751"/>
              <a:chOff x="0" y="1"/>
              <a:chExt cx="9144001" cy="1196751"/>
            </a:xfrm>
          </p:grpSpPr>
          <p:pic>
            <p:nvPicPr>
              <p:cNvPr id="33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b="7342"/>
              <a:stretch>
                <a:fillRect/>
              </a:stretch>
            </p:blipFill>
            <p:spPr bwMode="auto">
              <a:xfrm>
                <a:off x="1" y="1"/>
                <a:ext cx="9144000" cy="908719"/>
              </a:xfrm>
              <a:prstGeom prst="rect">
                <a:avLst/>
              </a:prstGeom>
              <a:noFill/>
            </p:spPr>
          </p:pic>
          <p:pic>
            <p:nvPicPr>
              <p:cNvPr id="34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t="81134"/>
              <a:stretch>
                <a:fillRect/>
              </a:stretch>
            </p:blipFill>
            <p:spPr bwMode="auto">
              <a:xfrm>
                <a:off x="0" y="836712"/>
                <a:ext cx="9144000" cy="360040"/>
              </a:xfrm>
              <a:prstGeom prst="rect">
                <a:avLst/>
              </a:prstGeom>
              <a:noFill/>
            </p:spPr>
          </p:pic>
        </p:grp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 l="30158" t="14143" r="30548" b="58857"/>
            <a:stretch>
              <a:fillRect/>
            </a:stretch>
          </p:blipFill>
          <p:spPr bwMode="auto">
            <a:xfrm>
              <a:off x="5868144" y="-1"/>
              <a:ext cx="3275856" cy="1199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 l="47786" t="61747" r="30423" b="33385"/>
            <a:stretch>
              <a:fillRect/>
            </a:stretch>
          </p:blipFill>
          <p:spPr bwMode="auto">
            <a:xfrm>
              <a:off x="0" y="1"/>
              <a:ext cx="3419872" cy="404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 l="30076" t="13654" r="52214" b="75961"/>
            <a:stretch>
              <a:fillRect/>
            </a:stretch>
          </p:blipFill>
          <p:spPr bwMode="auto">
            <a:xfrm>
              <a:off x="3419872" y="0"/>
              <a:ext cx="2448272" cy="404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31 CuadroTexto"/>
            <p:cNvSpPr txBox="1"/>
            <p:nvPr/>
          </p:nvSpPr>
          <p:spPr>
            <a:xfrm>
              <a:off x="108520" y="472316"/>
              <a:ext cx="575962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L" sz="1300" b="1" dirty="0" smtClean="0"/>
                <a:t>CONVOCATORIA PROYECTOS URBANOS Y ARQUITECTÓNICOS EN EL PATRIMONIO </a:t>
              </a:r>
              <a:endParaRPr lang="es-CL" sz="1300" b="1" dirty="0"/>
            </a:p>
          </p:txBody>
        </p:sp>
      </p:grpSp>
      <p:sp>
        <p:nvSpPr>
          <p:cNvPr id="35" name="34 CuadroTexto"/>
          <p:cNvSpPr txBox="1"/>
          <p:nvPr/>
        </p:nvSpPr>
        <p:spPr>
          <a:xfrm>
            <a:off x="-36512" y="827420"/>
            <a:ext cx="59046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Nombre del Proyecto </a:t>
            </a:r>
            <a:endParaRPr lang="es-CL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0" y="1268760"/>
          <a:ext cx="91440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79"/>
                <a:gridCol w="2500221"/>
              </a:tblGrid>
              <a:tr h="489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baseline="0" dirty="0" smtClean="0">
                          <a:solidFill>
                            <a:schemeClr val="tx1"/>
                          </a:solidFill>
                        </a:rPr>
                        <a:t>Imágenes comparativas </a:t>
                      </a:r>
                      <a:endParaRPr lang="es-CL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Criterios de Intervención </a:t>
                      </a:r>
                    </a:p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Principales criterios de intervención empleados,</a:t>
                      </a:r>
                      <a:r>
                        <a:rPr lang="es-ES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el proyecto. </a:t>
                      </a:r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17 Grupo"/>
          <p:cNvGrpSpPr/>
          <p:nvPr/>
        </p:nvGrpSpPr>
        <p:grpSpPr>
          <a:xfrm>
            <a:off x="251520" y="6237312"/>
            <a:ext cx="8605286" cy="588351"/>
            <a:chOff x="251520" y="6237312"/>
            <a:chExt cx="8605286" cy="588351"/>
          </a:xfrm>
        </p:grpSpPr>
        <p:pic>
          <p:nvPicPr>
            <p:cNvPr id="19" name="Picture 5" descr="D:\Downloads\CICOP.LogoOficial.AltR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52120" y="6237312"/>
              <a:ext cx="755754" cy="588351"/>
            </a:xfrm>
            <a:prstGeom prst="rect">
              <a:avLst/>
            </a:prstGeom>
            <a:noFill/>
          </p:spPr>
        </p:pic>
        <p:pic>
          <p:nvPicPr>
            <p:cNvPr id="23" name="Picture 6" descr="D:\Downloads\logo_icomoschil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0232" y="6348563"/>
              <a:ext cx="2196574" cy="399045"/>
            </a:xfrm>
            <a:prstGeom prst="rect">
              <a:avLst/>
            </a:prstGeom>
            <a:noFill/>
          </p:spPr>
        </p:pic>
        <p:pic>
          <p:nvPicPr>
            <p:cNvPr id="24" name="Picture 7" descr="D:\Downloads\LOGO_ACHM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288" y="6245176"/>
              <a:ext cx="395536" cy="568200"/>
            </a:xfrm>
            <a:prstGeom prst="rect">
              <a:avLst/>
            </a:prstGeom>
            <a:noFill/>
          </p:spPr>
        </p:pic>
        <p:pic>
          <p:nvPicPr>
            <p:cNvPr id="25" name="Picture 8" descr="D:\Downloads\Logo Institucional Escudo (5)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6309320"/>
              <a:ext cx="504056" cy="479322"/>
            </a:xfrm>
            <a:prstGeom prst="rect">
              <a:avLst/>
            </a:prstGeom>
            <a:noFill/>
          </p:spPr>
        </p:pic>
        <p:pic>
          <p:nvPicPr>
            <p:cNvPr id="26" name="25 Imagen" descr="Logo Comisión-2 (2).tif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1600" y="6284168"/>
              <a:ext cx="1473319" cy="457200"/>
            </a:xfrm>
            <a:prstGeom prst="rect">
              <a:avLst/>
            </a:prstGeom>
          </p:spPr>
        </p:pic>
      </p:grpSp>
      <p:grpSp>
        <p:nvGrpSpPr>
          <p:cNvPr id="27" name="26 Grupo"/>
          <p:cNvGrpSpPr/>
          <p:nvPr/>
        </p:nvGrpSpPr>
        <p:grpSpPr>
          <a:xfrm>
            <a:off x="0" y="-1"/>
            <a:ext cx="9144001" cy="1199609"/>
            <a:chOff x="0" y="-1"/>
            <a:chExt cx="9144001" cy="1199609"/>
          </a:xfrm>
        </p:grpSpPr>
        <p:grpSp>
          <p:nvGrpSpPr>
            <p:cNvPr id="28" name="13 Grupo"/>
            <p:cNvGrpSpPr/>
            <p:nvPr/>
          </p:nvGrpSpPr>
          <p:grpSpPr>
            <a:xfrm>
              <a:off x="0" y="1"/>
              <a:ext cx="9144001" cy="1196751"/>
              <a:chOff x="0" y="1"/>
              <a:chExt cx="9144001" cy="1196751"/>
            </a:xfrm>
          </p:grpSpPr>
          <p:pic>
            <p:nvPicPr>
              <p:cNvPr id="33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b="7342"/>
              <a:stretch>
                <a:fillRect/>
              </a:stretch>
            </p:blipFill>
            <p:spPr bwMode="auto">
              <a:xfrm>
                <a:off x="1" y="1"/>
                <a:ext cx="9144000" cy="908719"/>
              </a:xfrm>
              <a:prstGeom prst="rect">
                <a:avLst/>
              </a:prstGeom>
              <a:noFill/>
            </p:spPr>
          </p:pic>
          <p:pic>
            <p:nvPicPr>
              <p:cNvPr id="34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t="81134"/>
              <a:stretch>
                <a:fillRect/>
              </a:stretch>
            </p:blipFill>
            <p:spPr bwMode="auto">
              <a:xfrm>
                <a:off x="0" y="836712"/>
                <a:ext cx="9144000" cy="360040"/>
              </a:xfrm>
              <a:prstGeom prst="rect">
                <a:avLst/>
              </a:prstGeom>
              <a:noFill/>
            </p:spPr>
          </p:pic>
        </p:grp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 l="30158" t="14143" r="30548" b="58857"/>
            <a:stretch>
              <a:fillRect/>
            </a:stretch>
          </p:blipFill>
          <p:spPr bwMode="auto">
            <a:xfrm>
              <a:off x="5868144" y="-1"/>
              <a:ext cx="3275856" cy="1199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 l="47786" t="61747" r="30423" b="33385"/>
            <a:stretch>
              <a:fillRect/>
            </a:stretch>
          </p:blipFill>
          <p:spPr bwMode="auto">
            <a:xfrm>
              <a:off x="0" y="1"/>
              <a:ext cx="3419872" cy="404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 l="30076" t="13654" r="52214" b="75961"/>
            <a:stretch>
              <a:fillRect/>
            </a:stretch>
          </p:blipFill>
          <p:spPr bwMode="auto">
            <a:xfrm>
              <a:off x="3419872" y="0"/>
              <a:ext cx="2448272" cy="404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31 CuadroTexto"/>
            <p:cNvSpPr txBox="1"/>
            <p:nvPr/>
          </p:nvSpPr>
          <p:spPr>
            <a:xfrm>
              <a:off x="108520" y="472316"/>
              <a:ext cx="575962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L" sz="1300" b="1" dirty="0" smtClean="0"/>
                <a:t>CONVOCATORIA PROYECTOS URBANOS Y ARQUITECTÓNICOS EN EL PATRIMONIO </a:t>
              </a:r>
              <a:endParaRPr lang="es-CL" sz="1300" b="1" dirty="0"/>
            </a:p>
          </p:txBody>
        </p:sp>
      </p:grpSp>
      <p:sp>
        <p:nvSpPr>
          <p:cNvPr id="35" name="34 CuadroTexto"/>
          <p:cNvSpPr txBox="1"/>
          <p:nvPr/>
        </p:nvSpPr>
        <p:spPr>
          <a:xfrm>
            <a:off x="-36512" y="827420"/>
            <a:ext cx="59046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Nombre del Proyecto </a:t>
            </a:r>
            <a:endParaRPr lang="es-CL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0" y="1268760"/>
          <a:ext cx="91440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79"/>
                <a:gridCol w="2500221"/>
              </a:tblGrid>
              <a:tr h="489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baseline="0" dirty="0" smtClean="0">
                          <a:solidFill>
                            <a:schemeClr val="tx1"/>
                          </a:solidFill>
                        </a:rPr>
                        <a:t>Planimetría (Planta, elevaciones y cortes) </a:t>
                      </a:r>
                      <a:endParaRPr lang="es-CL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Estrategias de Intervención </a:t>
                      </a:r>
                    </a:p>
                    <a:p>
                      <a:r>
                        <a:rPr lang="es-CL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Principales estrategias de intervención empleados,</a:t>
                      </a:r>
                      <a:r>
                        <a:rPr lang="es-ES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el proyecto. </a:t>
                      </a:r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" name="20 Grupo"/>
          <p:cNvGrpSpPr/>
          <p:nvPr/>
        </p:nvGrpSpPr>
        <p:grpSpPr>
          <a:xfrm>
            <a:off x="251520" y="6237312"/>
            <a:ext cx="8605286" cy="588351"/>
            <a:chOff x="251520" y="6237312"/>
            <a:chExt cx="8605286" cy="588351"/>
          </a:xfrm>
        </p:grpSpPr>
        <p:pic>
          <p:nvPicPr>
            <p:cNvPr id="22" name="Picture 5" descr="D:\Downloads\CICOP.LogoOficial.AltR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52120" y="6237312"/>
              <a:ext cx="755754" cy="588351"/>
            </a:xfrm>
            <a:prstGeom prst="rect">
              <a:avLst/>
            </a:prstGeom>
            <a:noFill/>
          </p:spPr>
        </p:pic>
        <p:pic>
          <p:nvPicPr>
            <p:cNvPr id="23" name="Picture 6" descr="D:\Downloads\logo_icomoschil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0232" y="6348563"/>
              <a:ext cx="2196574" cy="399045"/>
            </a:xfrm>
            <a:prstGeom prst="rect">
              <a:avLst/>
            </a:prstGeom>
            <a:noFill/>
          </p:spPr>
        </p:pic>
        <p:pic>
          <p:nvPicPr>
            <p:cNvPr id="24" name="Picture 7" descr="D:\Downloads\LOGO_ACHM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288" y="6245176"/>
              <a:ext cx="395536" cy="568200"/>
            </a:xfrm>
            <a:prstGeom prst="rect">
              <a:avLst/>
            </a:prstGeom>
            <a:noFill/>
          </p:spPr>
        </p:pic>
        <p:pic>
          <p:nvPicPr>
            <p:cNvPr id="25" name="Picture 8" descr="D:\Downloads\Logo Institucional Escudo (5)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6309320"/>
              <a:ext cx="504056" cy="479322"/>
            </a:xfrm>
            <a:prstGeom prst="rect">
              <a:avLst/>
            </a:prstGeom>
            <a:noFill/>
          </p:spPr>
        </p:pic>
        <p:pic>
          <p:nvPicPr>
            <p:cNvPr id="26" name="25 Imagen" descr="Logo Comisión-2 (2).tif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1600" y="6284168"/>
              <a:ext cx="1473319" cy="457200"/>
            </a:xfrm>
            <a:prstGeom prst="rect">
              <a:avLst/>
            </a:prstGeom>
          </p:spPr>
        </p:pic>
      </p:grpSp>
      <p:grpSp>
        <p:nvGrpSpPr>
          <p:cNvPr id="27" name="26 Grupo"/>
          <p:cNvGrpSpPr/>
          <p:nvPr/>
        </p:nvGrpSpPr>
        <p:grpSpPr>
          <a:xfrm>
            <a:off x="0" y="-1"/>
            <a:ext cx="9144001" cy="1199609"/>
            <a:chOff x="0" y="-1"/>
            <a:chExt cx="9144001" cy="1199609"/>
          </a:xfrm>
        </p:grpSpPr>
        <p:grpSp>
          <p:nvGrpSpPr>
            <p:cNvPr id="28" name="13 Grupo"/>
            <p:cNvGrpSpPr/>
            <p:nvPr/>
          </p:nvGrpSpPr>
          <p:grpSpPr>
            <a:xfrm>
              <a:off x="0" y="1"/>
              <a:ext cx="9144001" cy="1196751"/>
              <a:chOff x="0" y="1"/>
              <a:chExt cx="9144001" cy="1196751"/>
            </a:xfrm>
          </p:grpSpPr>
          <p:pic>
            <p:nvPicPr>
              <p:cNvPr id="33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b="7342"/>
              <a:stretch>
                <a:fillRect/>
              </a:stretch>
            </p:blipFill>
            <p:spPr bwMode="auto">
              <a:xfrm>
                <a:off x="1" y="1"/>
                <a:ext cx="9144000" cy="908719"/>
              </a:xfrm>
              <a:prstGeom prst="rect">
                <a:avLst/>
              </a:prstGeom>
              <a:noFill/>
            </p:spPr>
          </p:pic>
          <p:pic>
            <p:nvPicPr>
              <p:cNvPr id="34" name="Picture 4" descr="D:\Desktop\Colores Bienal Patrimonio3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t="81134"/>
              <a:stretch>
                <a:fillRect/>
              </a:stretch>
            </p:blipFill>
            <p:spPr bwMode="auto">
              <a:xfrm>
                <a:off x="0" y="836712"/>
                <a:ext cx="9144000" cy="360040"/>
              </a:xfrm>
              <a:prstGeom prst="rect">
                <a:avLst/>
              </a:prstGeom>
              <a:noFill/>
            </p:spPr>
          </p:pic>
        </p:grp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 l="30158" t="14143" r="30548" b="58857"/>
            <a:stretch>
              <a:fillRect/>
            </a:stretch>
          </p:blipFill>
          <p:spPr bwMode="auto">
            <a:xfrm>
              <a:off x="5868144" y="-1"/>
              <a:ext cx="3275856" cy="1199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9" cstate="print"/>
            <a:srcRect l="47786" t="61747" r="30423" b="33385"/>
            <a:stretch>
              <a:fillRect/>
            </a:stretch>
          </p:blipFill>
          <p:spPr bwMode="auto">
            <a:xfrm>
              <a:off x="0" y="1"/>
              <a:ext cx="3419872" cy="404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 l="30076" t="13654" r="52214" b="75961"/>
            <a:stretch>
              <a:fillRect/>
            </a:stretch>
          </p:blipFill>
          <p:spPr bwMode="auto">
            <a:xfrm>
              <a:off x="3419872" y="0"/>
              <a:ext cx="2448272" cy="404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31 CuadroTexto"/>
            <p:cNvSpPr txBox="1"/>
            <p:nvPr/>
          </p:nvSpPr>
          <p:spPr>
            <a:xfrm>
              <a:off x="108520" y="472316"/>
              <a:ext cx="575962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L" sz="1300" b="1" dirty="0" smtClean="0"/>
                <a:t>CONVOCATORIA PROYECTOS URBANOS Y ARQUITECTÓNICOS EN EL PATRIMONIO </a:t>
              </a:r>
              <a:endParaRPr lang="es-CL" sz="1300" b="1" dirty="0"/>
            </a:p>
          </p:txBody>
        </p:sp>
      </p:grpSp>
      <p:sp>
        <p:nvSpPr>
          <p:cNvPr id="35" name="34 CuadroTexto"/>
          <p:cNvSpPr txBox="1"/>
          <p:nvPr/>
        </p:nvSpPr>
        <p:spPr>
          <a:xfrm>
            <a:off x="-36512" y="827420"/>
            <a:ext cx="59046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Nombre del Proyecto </a:t>
            </a:r>
            <a:endParaRPr lang="es-CL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144</Words>
  <Application>Microsoft Office PowerPoint</Application>
  <PresentationFormat>Presentación en pantalla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ncanas</dc:creator>
  <cp:lastModifiedBy>ncanas</cp:lastModifiedBy>
  <cp:revision>17</cp:revision>
  <dcterms:created xsi:type="dcterms:W3CDTF">2016-02-05T14:02:17Z</dcterms:created>
  <dcterms:modified xsi:type="dcterms:W3CDTF">2016-04-08T19:00:44Z</dcterms:modified>
</cp:coreProperties>
</file>